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3" r:id="rId14"/>
    <p:sldId id="286" r:id="rId15"/>
    <p:sldId id="288" r:id="rId16"/>
    <p:sldId id="269" r:id="rId17"/>
    <p:sldId id="287" r:id="rId18"/>
    <p:sldId id="270" r:id="rId19"/>
    <p:sldId id="271" r:id="rId20"/>
    <p:sldId id="272" r:id="rId21"/>
    <p:sldId id="289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90" r:id="rId33"/>
    <p:sldId id="291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4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4101C-5BC2-4769-A369-E64C2BFB68C1}" type="datetimeFigureOut">
              <a:rPr lang="en-US" smtClean="0"/>
              <a:pPr/>
              <a:t>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9EAB9-E968-4B30-86D7-15B0653D3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B3A1D-69D8-4EEC-BDAB-8ED44803F6F3}" type="datetimeFigureOut">
              <a:rPr lang="en-US" smtClean="0"/>
              <a:pPr/>
              <a:t>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C39F-6214-4509-B9B6-579776B7A8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C39F-6214-4509-B9B6-579776B7A80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C39F-6214-4509-B9B6-579776B7A8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A0E7-D641-4D2E-A518-C44ECAA95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loating_point" TargetMode="External"/><Relationship Id="rId2" Type="http://schemas.openxmlformats.org/officeDocument/2006/relationships/hyperlink" Target="http://en.wikipedia.org/wiki/IEE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ouble_precision_floating-point_format" TargetMode="External"/><Relationship Id="rId2" Type="http://schemas.openxmlformats.org/officeDocument/2006/relationships/hyperlink" Target="http://en.wikipedia.org/wiki/Single_precision_floating-point_forma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Engineering Computing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676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Chapter 1 – Part A</a:t>
            </a:r>
          </a:p>
          <a:p>
            <a:r>
              <a:rPr lang="en-US" sz="3600" b="1" dirty="0" smtClean="0"/>
              <a:t>A Tutorial Introduction</a:t>
            </a:r>
            <a:endParaRPr lang="en-US" sz="3600" b="1" dirty="0"/>
          </a:p>
          <a:p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009775" y="2171700"/>
            <a:ext cx="5124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First C Program!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Launch </a:t>
            </a:r>
            <a:r>
              <a:rPr lang="en-US" dirty="0" err="1" smtClean="0"/>
              <a:t>CodeBlocks</a:t>
            </a:r>
            <a:r>
              <a:rPr lang="en-US" dirty="0" smtClean="0"/>
              <a:t> in your machine</a:t>
            </a:r>
          </a:p>
          <a:p>
            <a:r>
              <a:rPr lang="en-US" dirty="0" smtClean="0"/>
              <a:t>Using Tool Bars:</a:t>
            </a:r>
          </a:p>
          <a:p>
            <a:r>
              <a:rPr lang="en-US" dirty="0" smtClean="0"/>
              <a:t>Carefully type in “Hello, World” program in a new C file. Save it as “</a:t>
            </a:r>
            <a:r>
              <a:rPr lang="en-US" dirty="0" err="1" smtClean="0"/>
              <a:t>hello.c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Build it. If any errors, correct and rebuild.</a:t>
            </a:r>
          </a:p>
          <a:p>
            <a:r>
              <a:rPr lang="en-US" dirty="0" smtClean="0"/>
              <a:t>Run The program.</a:t>
            </a:r>
          </a:p>
          <a:p>
            <a:r>
              <a:rPr lang="en-US" dirty="0" smtClean="0"/>
              <a:t>Repeat the above using icons.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Program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95350" y="2667794"/>
            <a:ext cx="73533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14400" y="3124200"/>
            <a:ext cx="1752600" cy="1524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3276600"/>
            <a:ext cx="2895600" cy="11430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609600" y="4648200"/>
            <a:ext cx="1219200" cy="685800"/>
          </a:xfrm>
          <a:prstGeom prst="borderCallout1">
            <a:avLst>
              <a:gd name="adj1" fmla="val 2083"/>
              <a:gd name="adj2" fmla="val 44445"/>
              <a:gd name="adj3" fmla="val -170834"/>
              <a:gd name="adj4" fmla="val 359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Functions</a:t>
            </a:r>
            <a:endParaRPr lang="en-US" dirty="0"/>
          </a:p>
        </p:txBody>
      </p:sp>
      <p:cxnSp>
        <p:nvCxnSpPr>
          <p:cNvPr id="9" name="Straight Connector 8"/>
          <p:cNvCxnSpPr>
            <a:endCxn id="7" idx="3"/>
          </p:cNvCxnSpPr>
          <p:nvPr/>
        </p:nvCxnSpPr>
        <p:spPr>
          <a:xfrm rot="5400000">
            <a:off x="1066800" y="4114800"/>
            <a:ext cx="685800" cy="3810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to “hello, World”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414587"/>
            <a:ext cx="4319430" cy="2674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</a:t>
            </a:r>
            <a:br>
              <a:rPr lang="en-US" dirty="0" smtClean="0"/>
            </a:br>
            <a:r>
              <a:rPr lang="en-US" dirty="0" smtClean="0"/>
              <a:t>‘</a:t>
            </a:r>
            <a:r>
              <a:rPr lang="en-US" dirty="0" smtClean="0"/>
              <a:t>Formatted List’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Write a program using escape characters ‘\b’, ‘\t’, ‘\n’, etc. to generate the following print out: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Number    Name     Age</a:t>
            </a:r>
          </a:p>
          <a:p>
            <a:pPr>
              <a:buNone/>
            </a:pPr>
            <a:r>
              <a:rPr lang="en-US" dirty="0" smtClean="0"/>
              <a:t>-------------------------------</a:t>
            </a:r>
          </a:p>
          <a:p>
            <a:pPr>
              <a:buNone/>
            </a:pPr>
            <a:r>
              <a:rPr lang="en-US" dirty="0" smtClean="0"/>
              <a:t>1                 </a:t>
            </a:r>
            <a:r>
              <a:rPr lang="en-US" dirty="0" smtClean="0"/>
              <a:t>John          20</a:t>
            </a:r>
          </a:p>
          <a:p>
            <a:pPr>
              <a:buNone/>
            </a:pPr>
            <a:r>
              <a:rPr lang="en-US" dirty="0" smtClean="0"/>
              <a:t>2                 Adam        18</a:t>
            </a:r>
          </a:p>
          <a:p>
            <a:pPr>
              <a:buNone/>
            </a:pPr>
            <a:r>
              <a:rPr lang="en-US" dirty="0" smtClean="0"/>
              <a:t>3                 Michael    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5791200"/>
            <a:ext cx="38454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Save your program as: </a:t>
            </a:r>
            <a:r>
              <a:rPr lang="en-US" dirty="0" smtClean="0"/>
              <a:t>‘</a:t>
            </a:r>
            <a:r>
              <a:rPr lang="en-US" dirty="0" err="1" smtClean="0"/>
              <a:t>F</a:t>
            </a:r>
            <a:r>
              <a:rPr lang="en-US" dirty="0" err="1" smtClean="0"/>
              <a:t>ormattedList</a:t>
            </a:r>
            <a:r>
              <a:rPr lang="en-US" dirty="0" err="1" smtClean="0"/>
              <a:t>.c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5105400" y="3352800"/>
            <a:ext cx="1752600" cy="1066800"/>
          </a:xfrm>
          <a:prstGeom prst="borderCallout1">
            <a:avLst>
              <a:gd name="adj1" fmla="val 18750"/>
              <a:gd name="adj2" fmla="val -8333"/>
              <a:gd name="adj3" fmla="val -25595"/>
              <a:gd name="adj4" fmla="val -1908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Separate using tabs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1524000" y="3581400"/>
            <a:ext cx="3505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429000" y="3581400"/>
            <a:ext cx="1600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</a:t>
            </a:r>
            <a:br>
              <a:rPr lang="en-US" dirty="0" smtClean="0"/>
            </a:br>
            <a:r>
              <a:rPr lang="en-US" dirty="0" smtClean="0"/>
              <a:t>‘</a:t>
            </a:r>
            <a:r>
              <a:rPr lang="en-US" dirty="0" smtClean="0"/>
              <a:t>Large Letters’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Write a program using escape characters ‘\b’, ‘\t’, ‘\n’, etc. to </a:t>
            </a:r>
            <a:r>
              <a:rPr lang="en-US" dirty="0" smtClean="0"/>
              <a:t>print out large letters (A, B, …):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5791200"/>
            <a:ext cx="36250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Save your program as: </a:t>
            </a:r>
            <a:r>
              <a:rPr lang="en-US" dirty="0" smtClean="0"/>
              <a:t>‘</a:t>
            </a:r>
            <a:r>
              <a:rPr lang="en-US" dirty="0" err="1" smtClean="0"/>
              <a:t>LargeLetter</a:t>
            </a:r>
            <a:r>
              <a:rPr lang="en-US" dirty="0" err="1" smtClean="0"/>
              <a:t>.c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19200" y="31242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</a:t>
            </a:r>
          </a:p>
          <a:p>
            <a:pPr algn="ctr"/>
            <a:r>
              <a:rPr lang="en-US" dirty="0" smtClean="0"/>
              <a:t>**</a:t>
            </a:r>
          </a:p>
          <a:p>
            <a:pPr algn="ctr"/>
            <a:r>
              <a:rPr lang="en-US" dirty="0" smtClean="0"/>
              <a:t>***</a:t>
            </a:r>
          </a:p>
          <a:p>
            <a:pPr algn="ctr"/>
            <a:r>
              <a:rPr lang="en-US" dirty="0" smtClean="0"/>
              <a:t>*    *</a:t>
            </a:r>
          </a:p>
          <a:p>
            <a:pPr algn="ctr"/>
            <a:r>
              <a:rPr lang="en-US" dirty="0" smtClean="0"/>
              <a:t>*      *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</a:t>
            </a:r>
            <a:r>
              <a:rPr lang="en-US" dirty="0" err="1" smtClean="0"/>
              <a:t>toExercise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</a:t>
            </a:r>
            <a:r>
              <a:rPr lang="en-US" dirty="0" smtClean="0"/>
              <a:t>Large Letters’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lum bright="-23000" contrast="61000"/>
          </a:blip>
          <a:srcRect/>
          <a:stretch>
            <a:fillRect/>
          </a:stretch>
        </p:blipFill>
        <p:spPr bwMode="auto">
          <a:xfrm>
            <a:off x="2149590" y="2657473"/>
            <a:ext cx="4022609" cy="316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Variables and Arithmetic Expressions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667000"/>
            <a:ext cx="895350" cy="2705100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905000"/>
            <a:ext cx="35528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905000"/>
            <a:ext cx="27051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5791200"/>
            <a:ext cx="1323975" cy="295275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Pseudo Code for Fahrenheit to Celsius Conversion Program:</a:t>
            </a:r>
          </a:p>
          <a:p>
            <a:pPr>
              <a:buNone/>
            </a:pPr>
            <a:r>
              <a:rPr lang="en-US" dirty="0" smtClean="0"/>
              <a:t> lower= 0;  step = 20; upper = 300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fahr</a:t>
            </a:r>
            <a:r>
              <a:rPr lang="en-US" dirty="0" smtClean="0"/>
              <a:t> = lower;</a:t>
            </a:r>
          </a:p>
          <a:p>
            <a:pPr>
              <a:buNone/>
            </a:pPr>
            <a:r>
              <a:rPr lang="en-US" dirty="0" smtClean="0"/>
              <a:t>while </a:t>
            </a:r>
            <a:r>
              <a:rPr lang="en-US" dirty="0" err="1" smtClean="0"/>
              <a:t>fahr</a:t>
            </a:r>
            <a:r>
              <a:rPr lang="en-US" dirty="0" smtClean="0"/>
              <a:t> &lt;= upper</a:t>
            </a:r>
          </a:p>
          <a:p>
            <a:pPr>
              <a:buNone/>
            </a:pPr>
            <a:r>
              <a:rPr lang="en-US" dirty="0" smtClean="0"/>
              <a:t> {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	</a:t>
            </a:r>
            <a:r>
              <a:rPr lang="en-US" dirty="0" err="1" smtClean="0"/>
              <a:t>celsius</a:t>
            </a:r>
            <a:r>
              <a:rPr lang="en-US" dirty="0" smtClean="0"/>
              <a:t> = (5/9)*(fahr-32)</a:t>
            </a:r>
          </a:p>
          <a:p>
            <a:pPr>
              <a:buNone/>
            </a:pPr>
            <a:r>
              <a:rPr lang="en-US" dirty="0" smtClean="0"/>
              <a:t>	       print far and </a:t>
            </a:r>
            <a:r>
              <a:rPr lang="en-US" dirty="0" err="1" smtClean="0"/>
              <a:t>celsius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Variables and Arithmetic Expressions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Binary Arithmetic Operations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2057400"/>
          <a:ext cx="60198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18288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Operation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Symbol</a:t>
                      </a:r>
                      <a:endParaRPr lang="en-US" sz="3200" b="1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+</a:t>
                      </a: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Subtraction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-</a:t>
                      </a:r>
                      <a:endParaRPr lang="en-US" sz="3200" b="1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Multiplication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*</a:t>
                      </a:r>
                      <a:endParaRPr lang="en-US" sz="3200" b="1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Division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/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Fahrenheit to Celsius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8296275" cy="497205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36600" y="3086100"/>
            <a:ext cx="3657600" cy="5334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49300" y="3670300"/>
            <a:ext cx="7772400" cy="1066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800600"/>
            <a:ext cx="6096000" cy="15240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0" y="2019300"/>
            <a:ext cx="4876800" cy="6096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 is a general-purpose programming language</a:t>
            </a:r>
          </a:p>
          <a:p>
            <a:endParaRPr lang="en-US" dirty="0" smtClean="0"/>
          </a:p>
          <a:p>
            <a:r>
              <a:rPr lang="en-US" dirty="0" smtClean="0"/>
              <a:t>C is not a ‘‘very high level’’ language</a:t>
            </a:r>
          </a:p>
          <a:p>
            <a:endParaRPr lang="en-US" dirty="0" smtClean="0"/>
          </a:p>
          <a:p>
            <a:r>
              <a:rPr lang="en-US" dirty="0" smtClean="0"/>
              <a:t>C was originally designed for UNIX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81200" y="381000"/>
            <a:ext cx="5124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7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Whole Numbers: 1, 2, 3, …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Whole Numbers plus 0: 0, 1, 2, 3,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Whole Numbers with Positive or Negative Signs plus 0: …, -3, -2, -1, 0, 1, 2, 3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Tutorial on Numbers:</a:t>
            </a:r>
            <a:br>
              <a:rPr lang="en-US" dirty="0" smtClean="0"/>
            </a:br>
            <a:r>
              <a:rPr lang="en-US" dirty="0" smtClean="0"/>
              <a:t>Signed &amp; Unsigned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0" y="2209800"/>
            <a:ext cx="8077200" cy="609600"/>
          </a:xfrm>
          <a:prstGeom prst="ellipse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15900" y="2641600"/>
            <a:ext cx="1308100" cy="1968500"/>
          </a:xfrm>
          <a:custGeom>
            <a:avLst/>
            <a:gdLst>
              <a:gd name="connsiteX0" fmla="*/ 88900 w 1308100"/>
              <a:gd name="connsiteY0" fmla="*/ 0 h 1968500"/>
              <a:gd name="connsiteX1" fmla="*/ 203200 w 1308100"/>
              <a:gd name="connsiteY1" fmla="*/ 1498600 h 1968500"/>
              <a:gd name="connsiteX2" fmla="*/ 1308100 w 1308100"/>
              <a:gd name="connsiteY2" fmla="*/ 1968500 h 1968500"/>
              <a:gd name="connsiteX3" fmla="*/ 1308100 w 1308100"/>
              <a:gd name="connsiteY3" fmla="*/ 1968500 h 196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100" h="1968500">
                <a:moveTo>
                  <a:pt x="88900" y="0"/>
                </a:moveTo>
                <a:cubicBezTo>
                  <a:pt x="44450" y="585258"/>
                  <a:pt x="0" y="1170517"/>
                  <a:pt x="203200" y="1498600"/>
                </a:cubicBezTo>
                <a:cubicBezTo>
                  <a:pt x="406400" y="1826683"/>
                  <a:pt x="1308100" y="1968500"/>
                  <a:pt x="1308100" y="1968500"/>
                </a:cubicBezTo>
                <a:lnTo>
                  <a:pt x="1308100" y="1968500"/>
                </a:lnTo>
              </a:path>
            </a:pathLst>
          </a:custGeom>
          <a:ln w="254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0" y="4431268"/>
            <a:ext cx="2057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Unsigned Integers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65100" y="2767443"/>
            <a:ext cx="8077200" cy="1190195"/>
          </a:xfrm>
          <a:prstGeom prst="ellipse">
            <a:avLst/>
          </a:prstGeom>
          <a:solidFill>
            <a:schemeClr val="accent3">
              <a:lumMod val="60000"/>
              <a:lumOff val="40000"/>
              <a:alpha val="1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89100" y="5231090"/>
            <a:ext cx="2057400" cy="369332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Unsigned Integers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 flipH="1">
            <a:off x="3810000" y="3962400"/>
            <a:ext cx="609600" cy="1600200"/>
          </a:xfrm>
          <a:custGeom>
            <a:avLst/>
            <a:gdLst>
              <a:gd name="connsiteX0" fmla="*/ 88900 w 1308100"/>
              <a:gd name="connsiteY0" fmla="*/ 0 h 1968500"/>
              <a:gd name="connsiteX1" fmla="*/ 203200 w 1308100"/>
              <a:gd name="connsiteY1" fmla="*/ 1498600 h 1968500"/>
              <a:gd name="connsiteX2" fmla="*/ 1308100 w 1308100"/>
              <a:gd name="connsiteY2" fmla="*/ 1968500 h 1968500"/>
              <a:gd name="connsiteX3" fmla="*/ 1308100 w 1308100"/>
              <a:gd name="connsiteY3" fmla="*/ 1968500 h 196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100" h="1968500">
                <a:moveTo>
                  <a:pt x="88900" y="0"/>
                </a:moveTo>
                <a:cubicBezTo>
                  <a:pt x="44450" y="585258"/>
                  <a:pt x="0" y="1170517"/>
                  <a:pt x="203200" y="1498600"/>
                </a:cubicBezTo>
                <a:cubicBezTo>
                  <a:pt x="406400" y="1826683"/>
                  <a:pt x="1308100" y="1968500"/>
                  <a:pt x="1308100" y="1968500"/>
                </a:cubicBezTo>
                <a:lnTo>
                  <a:pt x="1308100" y="1968500"/>
                </a:lnTo>
              </a:path>
            </a:pathLst>
          </a:custGeom>
          <a:ln w="25400">
            <a:solidFill>
              <a:schemeClr val="accent3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Tutorial on Numbers:</a:t>
            </a:r>
            <a:br>
              <a:rPr lang="en-US" dirty="0" smtClean="0"/>
            </a:br>
            <a:r>
              <a:rPr lang="en-US" dirty="0" smtClean="0"/>
              <a:t>Signed &amp; Unsigned Integers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05200" y="1663700"/>
            <a:ext cx="2209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  4-bit example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954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050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002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906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954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050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6002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906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2954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9050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002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906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954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02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9906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2954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9050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6002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9906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2954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9050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002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906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2954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050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6002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9906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2954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9050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6002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33400" y="28194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3400" y="31877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3400" y="35560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400" y="39243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3400" y="42788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3400" y="46471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3400" y="50154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6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3400" y="53837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7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067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1115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7211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4163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8067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1115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7211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34163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8067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1115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7211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4163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067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1115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7211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4163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8067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1115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7211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4163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28067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1115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7211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4163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28067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1115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37211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4163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8067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1115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7211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34163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2349500" y="28194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8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349500" y="31877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9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349500" y="35560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349500" y="39243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349500" y="42788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349500" y="46471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349500" y="50154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349500" y="53837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4229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57277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63373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0325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54229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57277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3373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0325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54229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7277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63373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60325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54229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57277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3373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60325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54229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57277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63373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60325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54229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7277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63373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60325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54229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7277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63373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60325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54229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7277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63373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60325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4965700" y="28194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965700" y="31877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965700" y="35560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965700" y="39243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965700" y="42788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965700" y="46471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965700" y="50154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6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965700" y="53837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7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2390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75438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81534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7848600" y="28194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2390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75438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81534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7848600" y="31877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72390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75438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81534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7848600" y="35560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72390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5438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81534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7848600" y="3924300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72390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75438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81534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7848600" y="42788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72390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75438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81534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7848600" y="46471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72390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75438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81534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7848600" y="50154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72390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75438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81534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7848600" y="5383768"/>
            <a:ext cx="304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6781800" y="28194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-8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781800" y="31877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-7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6781800" y="35560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-6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6781800" y="3924300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6781800" y="42788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6781800" y="46471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6781800" y="50154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781800" y="5383768"/>
            <a:ext cx="45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-1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78" name="Straight Arrow Connector 177"/>
          <p:cNvCxnSpPr/>
          <p:nvPr/>
        </p:nvCxnSpPr>
        <p:spPr>
          <a:xfrm>
            <a:off x="533400" y="2514600"/>
            <a:ext cx="3505200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838200" y="2324100"/>
            <a:ext cx="27432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0, 1, 2, …, 2</a:t>
            </a:r>
            <a:r>
              <a:rPr lang="en-US" baseline="30000" dirty="0" smtClean="0"/>
              <a:t>4</a:t>
            </a:r>
            <a:r>
              <a:rPr lang="en-US" dirty="0" smtClean="0"/>
              <a:t> - 1</a:t>
            </a:r>
            <a:endParaRPr lang="en-US" dirty="0"/>
          </a:p>
        </p:txBody>
      </p:sp>
      <p:cxnSp>
        <p:nvCxnSpPr>
          <p:cNvPr id="180" name="Straight Arrow Connector 179"/>
          <p:cNvCxnSpPr/>
          <p:nvPr/>
        </p:nvCxnSpPr>
        <p:spPr>
          <a:xfrm>
            <a:off x="4953000" y="2514600"/>
            <a:ext cx="3505200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5194300" y="2336800"/>
            <a:ext cx="3048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-</a:t>
            </a:r>
            <a:r>
              <a:rPr lang="en-US" dirty="0" smtClean="0"/>
              <a:t>2</a:t>
            </a:r>
            <a:r>
              <a:rPr lang="en-US" baseline="30000" dirty="0" smtClean="0"/>
              <a:t>3</a:t>
            </a:r>
            <a:r>
              <a:rPr lang="en-US" dirty="0" smtClean="0"/>
              <a:t> ,</a:t>
            </a:r>
            <a:r>
              <a:rPr lang="en-US" dirty="0" smtClean="0"/>
              <a:t> </a:t>
            </a:r>
            <a:r>
              <a:rPr lang="en-US" dirty="0" smtClean="0"/>
              <a:t>-2</a:t>
            </a:r>
            <a:r>
              <a:rPr lang="en-US" baseline="30000" dirty="0" smtClean="0"/>
              <a:t>3</a:t>
            </a:r>
            <a:r>
              <a:rPr lang="en-US" dirty="0" smtClean="0"/>
              <a:t> + 1,…, -1, 0, 1, …, 2</a:t>
            </a:r>
            <a:r>
              <a:rPr lang="en-US" baseline="30000" dirty="0" smtClean="0"/>
              <a:t>3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184" name="TextBox 183"/>
          <p:cNvSpPr txBox="1"/>
          <p:nvPr/>
        </p:nvSpPr>
        <p:spPr>
          <a:xfrm>
            <a:off x="1600200" y="1981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unsigned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6172200" y="1981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signed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Tutorial on Numbers:</a:t>
            </a:r>
            <a:br>
              <a:rPr lang="en-US" dirty="0" smtClean="0"/>
            </a:br>
            <a:r>
              <a:rPr lang="en-US" dirty="0" smtClean="0"/>
              <a:t>Signed &amp; Unsigned Integers -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133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 </a:t>
            </a:r>
            <a:r>
              <a:rPr lang="en-US" dirty="0" smtClean="0">
                <a:sym typeface="Wingdings" pitchFamily="2" charset="2"/>
              </a:rPr>
              <a:t> 8 bits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mall size  int </a:t>
            </a:r>
            <a:r>
              <a:rPr lang="en-US" dirty="0" smtClean="0">
                <a:sym typeface="Wingdings" pitchFamily="2" charset="2"/>
              </a:rPr>
              <a:t> short int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Medium Size </a:t>
            </a:r>
            <a:r>
              <a:rPr lang="en-US" dirty="0" smtClean="0">
                <a:sym typeface="Wingdings" pitchFamily="2" charset="2"/>
              </a:rPr>
              <a:t> int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Large Size   long int</a:t>
            </a:r>
          </a:p>
          <a:p>
            <a:pPr marL="514350" indent="-51435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Tutorial on Numbers:</a:t>
            </a:r>
            <a:br>
              <a:rPr lang="en-US" dirty="0" smtClean="0"/>
            </a:br>
            <a:r>
              <a:rPr lang="en-US" dirty="0" smtClean="0"/>
              <a:t>Example: size on 32-bit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124200"/>
          </a:xfrm>
        </p:spPr>
        <p:txBody>
          <a:bodyPr/>
          <a:lstStyle/>
          <a:p>
            <a:pPr marL="514350" indent="-514350"/>
            <a:endParaRPr lang="en-US" dirty="0" smtClean="0">
              <a:sym typeface="Wingdings" pitchFamily="2" charset="2"/>
            </a:endParaRPr>
          </a:p>
          <a:p>
            <a:pPr marL="514350" indent="-514350"/>
            <a:r>
              <a:rPr lang="en-US" dirty="0" smtClean="0"/>
              <a:t> char              </a:t>
            </a:r>
            <a:r>
              <a:rPr lang="en-US" dirty="0" smtClean="0">
                <a:sym typeface="Wingdings" pitchFamily="2" charset="2"/>
              </a:rPr>
              <a:t> 8 bits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 short int       16 bits</a:t>
            </a:r>
          </a:p>
          <a:p>
            <a:pPr marL="514350" indent="-514350"/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int                  32bits</a:t>
            </a:r>
          </a:p>
          <a:p>
            <a:pPr marL="514350" indent="-514350"/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long int          32 bits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3622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Tutorial on Numbers:</a:t>
            </a:r>
            <a:br>
              <a:rPr lang="en-US" dirty="0" smtClean="0"/>
            </a:br>
            <a:r>
              <a:rPr lang="en-US" dirty="0" smtClean="0"/>
              <a:t>Examples on 32-bit machine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3622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1447800" y="2438400"/>
          <a:ext cx="64008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286000"/>
                <a:gridCol w="3048000"/>
              </a:tblGrid>
              <a:tr h="7429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Unsigned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Signed</a:t>
                      </a:r>
                      <a:endParaRPr lang="en-US" dirty="0"/>
                    </a:p>
                  </a:txBody>
                  <a:tcPr anchor="ctr"/>
                </a:tc>
              </a:tr>
              <a:tr h="37147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 0 ..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8</a:t>
                      </a:r>
                      <a:r>
                        <a:rPr lang="en-US" baseline="0" dirty="0" smtClean="0"/>
                        <a:t> -1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r>
                        <a:rPr lang="en-US" baseline="30000" dirty="0" smtClean="0"/>
                        <a:t>7</a:t>
                      </a:r>
                      <a:r>
                        <a:rPr lang="en-US" baseline="0" dirty="0" smtClean="0"/>
                        <a:t> ..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7</a:t>
                      </a:r>
                      <a:r>
                        <a:rPr lang="en-US" baseline="0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0 .. 255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-128</a:t>
                      </a:r>
                      <a:r>
                        <a:rPr lang="en-US" baseline="0" dirty="0" smtClean="0"/>
                        <a:t> .. 127</a:t>
                      </a:r>
                      <a:endParaRPr lang="en-US" dirty="0"/>
                    </a:p>
                  </a:txBody>
                  <a:tcPr/>
                </a:tc>
              </a:tr>
              <a:tr h="37147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0 ..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16-1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r>
                        <a:rPr lang="en-US" baseline="30000" dirty="0" smtClean="0"/>
                        <a:t>15</a:t>
                      </a:r>
                      <a:r>
                        <a:rPr lang="en-US" baseline="0" dirty="0" smtClean="0"/>
                        <a:t> ..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15</a:t>
                      </a:r>
                      <a:r>
                        <a:rPr lang="en-US" baseline="0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0 .. 65535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-32768 .. 32767</a:t>
                      </a:r>
                      <a:endParaRPr lang="en-US" dirty="0"/>
                    </a:p>
                  </a:txBody>
                  <a:tcPr/>
                </a:tc>
              </a:tr>
              <a:tr h="37147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0 ..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32 </a:t>
                      </a:r>
                      <a:r>
                        <a:rPr lang="en-US" baseline="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r>
                        <a:rPr lang="en-US" baseline="30000" dirty="0" smtClean="0"/>
                        <a:t>31</a:t>
                      </a:r>
                      <a:r>
                        <a:rPr lang="en-US" baseline="0" dirty="0" smtClean="0"/>
                        <a:t> ..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31</a:t>
                      </a:r>
                      <a:r>
                        <a:rPr lang="en-US" baseline="0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0 .. 4294967295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-2147483648 .. 2147483647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353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A ‘C’ Compiler is to be designed for a 4-bit microprocessor. Come up with relevant sizes for the following types:</a:t>
            </a:r>
          </a:p>
          <a:p>
            <a:pPr lvl="1"/>
            <a:r>
              <a:rPr lang="en-US" dirty="0" smtClean="0"/>
              <a:t> char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int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long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47800"/>
            <a:ext cx="81534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Find the signed and unsigned ranges for 64-bit integers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 </a:t>
            </a:r>
            <a:r>
              <a:rPr lang="en-US" b="1" dirty="0">
                <a:hlinkClick r:id="rId2" tooltip="IEEE"/>
              </a:rPr>
              <a:t>IEEE</a:t>
            </a:r>
            <a:r>
              <a:rPr lang="en-US" b="1" dirty="0"/>
              <a:t> Standard for Floating-Point Arithmetic</a:t>
            </a:r>
            <a:r>
              <a:rPr lang="en-US" dirty="0"/>
              <a:t> (</a:t>
            </a:r>
            <a:r>
              <a:rPr lang="en-US" b="1" dirty="0"/>
              <a:t>IEEE 754</a:t>
            </a:r>
            <a:r>
              <a:rPr lang="en-US" dirty="0"/>
              <a:t>) is the most widely-used standard for </a:t>
            </a:r>
            <a:r>
              <a:rPr lang="en-US" dirty="0">
                <a:hlinkClick r:id="rId3" tooltip="Floating point"/>
              </a:rPr>
              <a:t>floating-point</a:t>
            </a:r>
            <a:r>
              <a:rPr lang="en-US" dirty="0"/>
              <a:t> </a:t>
            </a:r>
            <a:r>
              <a:rPr lang="en-US" dirty="0" smtClean="0"/>
              <a:t>computation</a:t>
            </a:r>
          </a:p>
          <a:p>
            <a:endParaRPr lang="en-US" dirty="0"/>
          </a:p>
          <a:p>
            <a:r>
              <a:rPr lang="en-US" dirty="0"/>
              <a:t> (−1)</a:t>
            </a:r>
            <a:r>
              <a:rPr lang="en-US" i="1" baseline="30000" dirty="0"/>
              <a:t>s</a:t>
            </a:r>
            <a:r>
              <a:rPr lang="en-US" dirty="0"/>
              <a:t> × </a:t>
            </a:r>
            <a:r>
              <a:rPr lang="en-US" i="1" dirty="0"/>
              <a:t>c</a:t>
            </a:r>
            <a:r>
              <a:rPr lang="en-US" dirty="0"/>
              <a:t> × </a:t>
            </a:r>
            <a:r>
              <a:rPr lang="en-US" i="1" dirty="0" smtClean="0"/>
              <a:t>10</a:t>
            </a:r>
            <a:r>
              <a:rPr lang="en-US" i="1" baseline="30000" dirty="0" smtClean="0"/>
              <a:t>q</a:t>
            </a:r>
          </a:p>
          <a:p>
            <a:pPr>
              <a:buNone/>
            </a:pPr>
            <a:endParaRPr lang="en-US" i="1" baseline="30000" dirty="0" smtClean="0"/>
          </a:p>
          <a:p>
            <a:r>
              <a:rPr lang="en-US" i="1" baseline="30000" dirty="0" smtClean="0"/>
              <a:t>Example: </a:t>
            </a:r>
          </a:p>
          <a:p>
            <a:pPr lvl="1"/>
            <a:r>
              <a:rPr lang="en-US" i="1" baseline="30000" dirty="0" smtClean="0"/>
              <a:t>S=1</a:t>
            </a:r>
          </a:p>
          <a:p>
            <a:pPr lvl="1"/>
            <a:r>
              <a:rPr lang="en-US" i="1" baseline="30000" dirty="0" smtClean="0"/>
              <a:t> c=12345</a:t>
            </a:r>
          </a:p>
          <a:p>
            <a:pPr lvl="1"/>
            <a:r>
              <a:rPr lang="en-US" i="1" baseline="30000" dirty="0" smtClean="0"/>
              <a:t> q=-3 </a:t>
            </a:r>
          </a:p>
          <a:p>
            <a:r>
              <a:rPr lang="en-US" i="1" baseline="30000" dirty="0" smtClean="0">
                <a:sym typeface="Wingdings" pitchFamily="2" charset="2"/>
              </a:rPr>
              <a:t>=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i="1" baseline="30000" dirty="0" smtClean="0">
                <a:sym typeface="Wingdings" pitchFamily="2" charset="2"/>
              </a:rPr>
              <a:t> -12.345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Float, double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90800" y="2286000"/>
          <a:ext cx="4013202" cy="1569267"/>
        </p:xfrm>
        <a:graphic>
          <a:graphicData uri="http://schemas.openxmlformats.org/drawingml/2006/table">
            <a:tbl>
              <a:tblPr/>
              <a:tblGrid>
                <a:gridCol w="668867"/>
                <a:gridCol w="668867"/>
                <a:gridCol w="668867"/>
                <a:gridCol w="668867"/>
                <a:gridCol w="668867"/>
                <a:gridCol w="668867"/>
              </a:tblGrid>
              <a:tr h="523089">
                <a:tc>
                  <a:txBody>
                    <a:bodyPr/>
                    <a:lstStyle/>
                    <a:p>
                      <a:pPr algn="ctr"/>
                      <a:r>
                        <a:rPr lang="en-US" sz="800"/>
                        <a:t>Name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/>
                        <a:t>Common name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/>
                        <a:t>Base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/>
                        <a:t>Digits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/>
                        <a:t>E min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/>
                        <a:t>E max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23089">
                <a:tc>
                  <a:txBody>
                    <a:bodyPr/>
                    <a:lstStyle/>
                    <a:p>
                      <a:r>
                        <a:rPr lang="en-US" sz="800" u="none" strike="noStrike" dirty="0">
                          <a:solidFill>
                            <a:srgbClr val="0645AD"/>
                          </a:solidFill>
                          <a:hlinkClick r:id="rId2" tooltip="Single precision floating-point format"/>
                        </a:rPr>
                        <a:t>binary32</a:t>
                      </a:r>
                      <a:endParaRPr lang="en-US" sz="800" dirty="0"/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Single precision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2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23+1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-126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+127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23089">
                <a:tc>
                  <a:txBody>
                    <a:bodyPr/>
                    <a:lstStyle/>
                    <a:p>
                      <a:r>
                        <a:rPr lang="en-US" sz="800" u="none" strike="noStrike">
                          <a:solidFill>
                            <a:srgbClr val="0645AD"/>
                          </a:solidFill>
                          <a:hlinkClick r:id="rId3" tooltip="Double precision floating-point format"/>
                        </a:rPr>
                        <a:t>binary64</a:t>
                      </a:r>
                      <a:endParaRPr lang="en-US" sz="800"/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Double precision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2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52+1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/>
                        <a:t>-1022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/>
                        <a:t>+1023</a:t>
                      </a:r>
                    </a:p>
                  </a:txBody>
                  <a:tcPr marL="40238" marR="40238" marT="20119" marB="2011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Different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Using ‘</a:t>
            </a:r>
            <a:r>
              <a:rPr lang="en-US" dirty="0" err="1" smtClean="0"/>
              <a:t>sizeof</a:t>
            </a:r>
            <a:r>
              <a:rPr lang="en-US" dirty="0" smtClean="0"/>
              <a:t>()’ function, write a short program to determine the size of different types of variables on your machine.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Fahrenheit to Celsius</a:t>
            </a:r>
            <a:br>
              <a:rPr lang="en-US" dirty="0" smtClean="0"/>
            </a:br>
            <a:r>
              <a:rPr lang="en-US" dirty="0" smtClean="0"/>
              <a:t>More Accuracy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74395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14400" y="3257550"/>
            <a:ext cx="4876800" cy="6096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66850" y="5638800"/>
            <a:ext cx="54864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pPr>
              <a:buNone/>
            </a:pPr>
            <a:r>
              <a:rPr lang="en-US" i="1" dirty="0"/>
              <a:t>Print the </a:t>
            </a:r>
            <a:r>
              <a:rPr lang="en-US" i="1" dirty="0" smtClean="0"/>
              <a:t>words:  </a:t>
            </a:r>
            <a:r>
              <a:rPr lang="en-US" dirty="0" smtClean="0"/>
              <a:t>hello</a:t>
            </a:r>
            <a:r>
              <a:rPr lang="en-US" dirty="0"/>
              <a:t>, world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8229600" cy="30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505200"/>
            <a:ext cx="5845493" cy="2171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Width &amp; Precision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782094"/>
            <a:ext cx="70104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9162" y="2209800"/>
            <a:ext cx="7305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5825" y="2905125"/>
            <a:ext cx="67341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r>
              <a:rPr lang="en-US" dirty="0" err="1" smtClean="0"/>
              <a:t>toExercise</a:t>
            </a:r>
            <a:r>
              <a:rPr lang="en-US" dirty="0" smtClean="0"/>
              <a:t> 1.3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33000" contrast="59000"/>
          </a:blip>
          <a:srcRect/>
          <a:stretch>
            <a:fillRect/>
          </a:stretch>
        </p:blipFill>
        <p:spPr bwMode="auto">
          <a:xfrm>
            <a:off x="1524000" y="1301234"/>
            <a:ext cx="6491393" cy="5175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Exercise 1.4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lum bright="-40000" contrast="60000"/>
          </a:blip>
          <a:srcRect/>
          <a:stretch>
            <a:fillRect/>
          </a:stretch>
        </p:blipFill>
        <p:spPr bwMode="auto">
          <a:xfrm>
            <a:off x="457200" y="1219200"/>
            <a:ext cx="8229600" cy="518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‘For’ Statement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128838"/>
            <a:ext cx="844867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866900" y="3810000"/>
            <a:ext cx="12954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3810000"/>
            <a:ext cx="17526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29200" y="3810000"/>
            <a:ext cx="2438400" cy="32385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1143000" y="5410200"/>
            <a:ext cx="1371600" cy="457200"/>
          </a:xfrm>
          <a:prstGeom prst="borderCallout1">
            <a:avLst>
              <a:gd name="adj1" fmla="val -289583"/>
              <a:gd name="adj2" fmla="val 85785"/>
              <a:gd name="adj3" fmla="val -8333"/>
              <a:gd name="adj4" fmla="val 49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3048000" y="5410200"/>
            <a:ext cx="1295400" cy="457200"/>
          </a:xfrm>
          <a:prstGeom prst="borderCallout1">
            <a:avLst>
              <a:gd name="adj1" fmla="val -289583"/>
              <a:gd name="adj2" fmla="val 85785"/>
              <a:gd name="adj3" fmla="val -8333"/>
              <a:gd name="adj4" fmla="val 49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10" name="Line Callout 1 9"/>
          <p:cNvSpPr/>
          <p:nvPr/>
        </p:nvSpPr>
        <p:spPr>
          <a:xfrm>
            <a:off x="5410200" y="5410200"/>
            <a:ext cx="1295400" cy="457200"/>
          </a:xfrm>
          <a:prstGeom prst="borderCallout1">
            <a:avLst>
              <a:gd name="adj1" fmla="val -289583"/>
              <a:gd name="adj2" fmla="val 85785"/>
              <a:gd name="adj3" fmla="val -8333"/>
              <a:gd name="adj4" fmla="val 49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11" name="Line Callout 1 10"/>
          <p:cNvSpPr/>
          <p:nvPr/>
        </p:nvSpPr>
        <p:spPr>
          <a:xfrm>
            <a:off x="7239000" y="1295400"/>
            <a:ext cx="1371600" cy="609600"/>
          </a:xfrm>
          <a:prstGeom prst="borderCallout1">
            <a:avLst>
              <a:gd name="adj1" fmla="val 453125"/>
              <a:gd name="adj2" fmla="val 75736"/>
              <a:gd name="adj3" fmla="val 100000"/>
              <a:gd name="adj4" fmla="val 4990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 of Loop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6400" y="4114800"/>
            <a:ext cx="6934200" cy="304800"/>
          </a:xfrm>
          <a:prstGeom prst="rect">
            <a:avLst/>
          </a:prstGeom>
          <a:solidFill>
            <a:schemeClr val="accent6">
              <a:lumMod val="60000"/>
              <a:lumOff val="4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Constants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638425"/>
            <a:ext cx="8286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33400" y="3124200"/>
            <a:ext cx="25146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execute a program? </a:t>
            </a:r>
            <a:br>
              <a:rPr lang="en-US" dirty="0" smtClean="0"/>
            </a:br>
            <a:r>
              <a:rPr lang="en-US" dirty="0" smtClean="0"/>
              <a:t>(Step 1- 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and edit a ‘C’ source file</a:t>
            </a:r>
          </a:p>
          <a:p>
            <a:pPr marL="914400" lvl="1" indent="-514350"/>
            <a:r>
              <a:rPr lang="en-US" dirty="0" smtClean="0"/>
              <a:t>Open a Command/Terminal Window</a:t>
            </a:r>
          </a:p>
          <a:p>
            <a:pPr marL="914400" lvl="1" indent="-514350"/>
            <a:r>
              <a:rPr lang="en-US" dirty="0" smtClean="0"/>
              <a:t>Use an “Text Editor” </a:t>
            </a:r>
          </a:p>
          <a:p>
            <a:pPr marL="914400" lvl="1" indent="-514350"/>
            <a:r>
              <a:rPr lang="en-US" dirty="0" smtClean="0"/>
              <a:t>Create the file “</a:t>
            </a:r>
            <a:r>
              <a:rPr lang="en-US" dirty="0" err="1" smtClean="0"/>
              <a:t>hello.c</a:t>
            </a:r>
            <a:r>
              <a:rPr lang="en-US" dirty="0" smtClean="0"/>
              <a:t>”</a:t>
            </a:r>
          </a:p>
          <a:p>
            <a:pPr marL="914400" lvl="1" indent="-514350"/>
            <a:r>
              <a:rPr lang="en-US" dirty="0" smtClean="0"/>
              <a:t>Enter the ‘C’ code</a:t>
            </a:r>
          </a:p>
          <a:p>
            <a:pPr marL="914400" lvl="1" indent="-514350"/>
            <a:r>
              <a:rPr lang="en-US" dirty="0" smtClean="0"/>
              <a:t>Save the file with a desirable path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Compile the source file:</a:t>
            </a:r>
          </a:p>
          <a:p>
            <a:pPr marL="914400" lvl="1" indent="-514350"/>
            <a:r>
              <a:rPr lang="en-US" dirty="0" smtClean="0"/>
              <a:t>Compile the source file “</a:t>
            </a:r>
            <a:r>
              <a:rPr lang="en-US" dirty="0" err="1" smtClean="0"/>
              <a:t>hello.c</a:t>
            </a:r>
            <a:r>
              <a:rPr lang="en-US" dirty="0" smtClean="0"/>
              <a:t>” using a ‘C’  Compiler such as Microsoft ‘cc.exe’ compiler or GNU for your machine (Windows32, MAC or Linux)</a:t>
            </a:r>
          </a:p>
          <a:p>
            <a:pPr marL="914400" lvl="1" indent="-514350"/>
            <a:r>
              <a:rPr lang="en-US" dirty="0" smtClean="0"/>
              <a:t>Use the right compiler switches</a:t>
            </a:r>
          </a:p>
          <a:p>
            <a:pPr marL="914400" lvl="1" indent="-514350"/>
            <a:r>
              <a:rPr lang="en-US" dirty="0" smtClean="0"/>
              <a:t> The compiler produces an object file (binary machine code)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“hello.bin”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execute a program? </a:t>
            </a:r>
            <a:br>
              <a:rPr lang="en-US" dirty="0" smtClean="0"/>
            </a:br>
            <a:r>
              <a:rPr lang="en-US" dirty="0" smtClean="0"/>
              <a:t>(Step2 - Compilation)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Link the source file to other object files:</a:t>
            </a:r>
          </a:p>
          <a:p>
            <a:pPr marL="914400" lvl="1" indent="-514350"/>
            <a:r>
              <a:rPr lang="en-US" dirty="0" smtClean="0"/>
              <a:t>Link the object file “hello.bin” with the library files available in your machine using “link.exe” or similar programs.</a:t>
            </a:r>
          </a:p>
          <a:p>
            <a:pPr marL="914400" lvl="1" indent="-514350"/>
            <a:r>
              <a:rPr lang="en-US" dirty="0" smtClean="0"/>
              <a:t>Library files are collections of pre-compiled relocate-able basic functions or API’s.</a:t>
            </a:r>
          </a:p>
          <a:p>
            <a:pPr marL="914400" lvl="1" indent="-514350"/>
            <a:r>
              <a:rPr lang="en-US" dirty="0" smtClean="0"/>
              <a:t> The Linker produces an executable binary file (machine code)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“hello.exe”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execute a program? </a:t>
            </a:r>
            <a:br>
              <a:rPr lang="en-US" dirty="0" smtClean="0"/>
            </a:br>
            <a:r>
              <a:rPr lang="en-US" dirty="0" smtClean="0"/>
              <a:t>(Step3 - Linking)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Development Environment</a:t>
            </a:r>
            <a:br>
              <a:rPr lang="en-US" dirty="0" smtClean="0"/>
            </a:br>
            <a:r>
              <a:rPr lang="en-US" dirty="0" smtClean="0"/>
              <a:t>(IDE)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I</a:t>
            </a:r>
            <a:r>
              <a:rPr lang="en-US" dirty="0" smtClean="0"/>
              <a:t>n the IDE GUI environment:</a:t>
            </a:r>
          </a:p>
          <a:p>
            <a:pPr marL="514350" indent="-514350"/>
            <a:r>
              <a:rPr lang="en-US" dirty="0"/>
              <a:t> </a:t>
            </a:r>
            <a:r>
              <a:rPr lang="en-US" dirty="0" smtClean="0"/>
              <a:t>Enter and edit the source file</a:t>
            </a:r>
          </a:p>
          <a:p>
            <a:pPr marL="514350" indent="-514350"/>
            <a:r>
              <a:rPr lang="en-US" dirty="0" smtClean="0"/>
              <a:t>Set Compiler and Linker switches</a:t>
            </a:r>
          </a:p>
          <a:p>
            <a:pPr marL="514350" indent="-514350"/>
            <a:r>
              <a:rPr lang="en-US" dirty="0" smtClean="0"/>
              <a:t>Build </a:t>
            </a:r>
            <a:r>
              <a:rPr lang="en-US" dirty="0" smtClean="0">
                <a:sym typeface="Wingdings" pitchFamily="2" charset="2"/>
              </a:rPr>
              <a:t>Compile &amp; Link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Run    Execute file in a command window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Debug the file:</a:t>
            </a:r>
          </a:p>
          <a:p>
            <a:pPr marL="914400" lvl="1" indent="-514350"/>
            <a:r>
              <a:rPr lang="en-US" dirty="0" smtClean="0">
                <a:sym typeface="Wingdings" pitchFamily="2" charset="2"/>
              </a:rPr>
              <a:t>Watch Variables</a:t>
            </a:r>
          </a:p>
          <a:p>
            <a:pPr marL="914400" lvl="1" indent="-514350"/>
            <a:r>
              <a:rPr lang="en-US" dirty="0" smtClean="0">
                <a:sym typeface="Wingdings" pitchFamily="2" charset="2"/>
              </a:rPr>
              <a:t>Single Step</a:t>
            </a:r>
          </a:p>
          <a:p>
            <a:pPr marL="914400" lvl="1" indent="-514350"/>
            <a:r>
              <a:rPr lang="en-US" dirty="0" smtClean="0">
                <a:sym typeface="Wingdings" pitchFamily="2" charset="2"/>
              </a:rPr>
              <a:t>Go to a </a:t>
            </a:r>
            <a:r>
              <a:rPr lang="en-US" dirty="0" err="1" smtClean="0">
                <a:sym typeface="Wingdings" pitchFamily="2" charset="2"/>
              </a:rPr>
              <a:t>braekpoint</a:t>
            </a:r>
            <a:endParaRPr lang="en-US" dirty="0" smtClean="0">
              <a:sym typeface="Wingdings" pitchFamily="2" charset="2"/>
            </a:endParaRPr>
          </a:p>
          <a:p>
            <a:pPr marL="914400" lvl="1" indent="-51435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Code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 smtClean="0"/>
              <a:t>Open source IDE</a:t>
            </a:r>
          </a:p>
          <a:p>
            <a:r>
              <a:rPr lang="en-US" dirty="0" smtClean="0"/>
              <a:t>Windows, MAC and Linux Versions</a:t>
            </a:r>
          </a:p>
          <a:p>
            <a:r>
              <a:rPr lang="en-US" dirty="0" smtClean="0"/>
              <a:t>Use GNU compiler/Linker</a:t>
            </a:r>
          </a:p>
          <a:p>
            <a:r>
              <a:rPr lang="en-US" dirty="0" smtClean="0"/>
              <a:t>Other IDEs:</a:t>
            </a:r>
          </a:p>
          <a:p>
            <a:pPr lvl="1"/>
            <a:r>
              <a:rPr lang="en-US" dirty="0" smtClean="0"/>
              <a:t>Microsoft Visual C++</a:t>
            </a:r>
          </a:p>
          <a:p>
            <a:pPr lvl="1"/>
            <a:r>
              <a:rPr lang="en-US" dirty="0" smtClean="0"/>
              <a:t>Borland</a:t>
            </a:r>
          </a:p>
          <a:p>
            <a:pPr lvl="1"/>
            <a:r>
              <a:rPr lang="en-US" dirty="0" smtClean="0"/>
              <a:t>WATCOM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etc.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57200"/>
            <a:ext cx="30384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Code::Blocks IDE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59399"/>
            <a:ext cx="8229600" cy="4407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Line Callout 1 4"/>
          <p:cNvSpPr/>
          <p:nvPr/>
        </p:nvSpPr>
        <p:spPr>
          <a:xfrm>
            <a:off x="6858000" y="1066800"/>
            <a:ext cx="1295400" cy="457200"/>
          </a:xfrm>
          <a:prstGeom prst="borderCallout1">
            <a:avLst>
              <a:gd name="adj1" fmla="val 614584"/>
              <a:gd name="adj2" fmla="val -164215"/>
              <a:gd name="adj3" fmla="val 50000"/>
              <a:gd name="adj4" fmla="val -1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 Editor</a:t>
            </a:r>
            <a:endParaRPr lang="en-US" dirty="0"/>
          </a:p>
        </p:txBody>
      </p:sp>
      <p:sp>
        <p:nvSpPr>
          <p:cNvPr id="7" name="Line Callout 1 6"/>
          <p:cNvSpPr/>
          <p:nvPr/>
        </p:nvSpPr>
        <p:spPr>
          <a:xfrm>
            <a:off x="6858000" y="2971800"/>
            <a:ext cx="1295400" cy="762000"/>
          </a:xfrm>
          <a:prstGeom prst="borderCallout1">
            <a:avLst>
              <a:gd name="adj1" fmla="val 357084"/>
              <a:gd name="adj2" fmla="val -230392"/>
              <a:gd name="adj3" fmla="val 50000"/>
              <a:gd name="adj4" fmla="val -1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Logs , Reports, etc.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2819400" y="3581400"/>
            <a:ext cx="1295400" cy="762000"/>
          </a:xfrm>
          <a:prstGeom prst="borderCallout1">
            <a:avLst>
              <a:gd name="adj1" fmla="val 197084"/>
              <a:gd name="adj2" fmla="val 12255"/>
              <a:gd name="adj3" fmla="val 102500"/>
              <a:gd name="adj4" fmla="val 48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Multi-Tab Windows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609600" y="381000"/>
            <a:ext cx="1295400" cy="762000"/>
          </a:xfrm>
          <a:prstGeom prst="borderCallout1">
            <a:avLst>
              <a:gd name="adj1" fmla="val 169584"/>
              <a:gd name="adj2" fmla="val 69608"/>
              <a:gd name="adj3" fmla="val 107500"/>
              <a:gd name="adj4" fmla="val 42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Pull-Down</a:t>
            </a:r>
          </a:p>
          <a:p>
            <a:pPr algn="ctr"/>
            <a:r>
              <a:rPr lang="en-US" dirty="0" smtClean="0"/>
              <a:t>Menu</a:t>
            </a:r>
            <a:endParaRPr lang="en-US" dirty="0"/>
          </a:p>
        </p:txBody>
      </p:sp>
      <p:cxnSp>
        <p:nvCxnSpPr>
          <p:cNvPr id="11" name="Straight Connector 10"/>
          <p:cNvCxnSpPr>
            <a:endCxn id="8" idx="2"/>
          </p:cNvCxnSpPr>
          <p:nvPr/>
        </p:nvCxnSpPr>
        <p:spPr>
          <a:xfrm>
            <a:off x="1143000" y="3124200"/>
            <a:ext cx="1676400" cy="8382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Callout 1 12"/>
          <p:cNvSpPr/>
          <p:nvPr/>
        </p:nvSpPr>
        <p:spPr>
          <a:xfrm>
            <a:off x="4191000" y="2286000"/>
            <a:ext cx="1295400" cy="762000"/>
          </a:xfrm>
          <a:prstGeom prst="borderCallout1">
            <a:avLst>
              <a:gd name="adj1" fmla="val -37916"/>
              <a:gd name="adj2" fmla="val -209804"/>
              <a:gd name="adj3" fmla="val 45000"/>
              <a:gd name="adj4" fmla="val -5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Pull-Down</a:t>
            </a:r>
          </a:p>
          <a:p>
            <a:pPr algn="ctr"/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A0E7-D641-4D2E-A518-C44ECAA95D6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1 - Part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1307</Words>
  <Application>Microsoft Office PowerPoint</Application>
  <PresentationFormat>On-screen Show (4:3)</PresentationFormat>
  <Paragraphs>466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Engineering Computing I</vt:lpstr>
      <vt:lpstr>Slide 2</vt:lpstr>
      <vt:lpstr>Getting Started</vt:lpstr>
      <vt:lpstr>How to execute a program?  (Step 1- Editing)</vt:lpstr>
      <vt:lpstr>How to execute a program?  (Step2 - Compilation)</vt:lpstr>
      <vt:lpstr>How to execute a program?  (Step3 - Linking)</vt:lpstr>
      <vt:lpstr>Integrated Development Environment (IDE)</vt:lpstr>
      <vt:lpstr>Code Blocks</vt:lpstr>
      <vt:lpstr>Code::Blocks IDE</vt:lpstr>
      <vt:lpstr>Your First C Program!</vt:lpstr>
      <vt:lpstr>Analysis of Program</vt:lpstr>
      <vt:lpstr>Variations to “hello, World”</vt:lpstr>
      <vt:lpstr>Exercise ‘Formatted List’</vt:lpstr>
      <vt:lpstr>Exercise ‘Large Letters’</vt:lpstr>
      <vt:lpstr>Solution toExercise ‘Large Letters’</vt:lpstr>
      <vt:lpstr>Variables and Arithmetic Expressions</vt:lpstr>
      <vt:lpstr>Variables and Arithmetic Expressions</vt:lpstr>
      <vt:lpstr>Binary Arithmetic Operations </vt:lpstr>
      <vt:lpstr>Fahrenheit to Celsius</vt:lpstr>
      <vt:lpstr>Tutorial on Numbers: Signed &amp; Unsigned Integers</vt:lpstr>
      <vt:lpstr>Tutorial on Numbers: Signed &amp; Unsigned Integers</vt:lpstr>
      <vt:lpstr>Tutorial on Numbers: Signed &amp; Unsigned Integers - Size</vt:lpstr>
      <vt:lpstr>Tutorial on Numbers: Example: size on 32-bit machine</vt:lpstr>
      <vt:lpstr>Tutorial on Numbers: Examples on 32-bit machine</vt:lpstr>
      <vt:lpstr>Exercise</vt:lpstr>
      <vt:lpstr>Floating Point</vt:lpstr>
      <vt:lpstr>Float, double</vt:lpstr>
      <vt:lpstr>Testing Different Sizes</vt:lpstr>
      <vt:lpstr>Fahrenheit to Celsius More Accuracy</vt:lpstr>
      <vt:lpstr>Width &amp; Precision</vt:lpstr>
      <vt:lpstr>Exercises</vt:lpstr>
      <vt:lpstr>Solution toExercise 1.3</vt:lpstr>
      <vt:lpstr>Solution to Exercise 1.4</vt:lpstr>
      <vt:lpstr>The ‘For’ Statement </vt:lpstr>
      <vt:lpstr>Symbolic Constants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Computing I</dc:title>
  <dc:creator>Faramarz</dc:creator>
  <cp:lastModifiedBy>Faramarz</cp:lastModifiedBy>
  <cp:revision>9</cp:revision>
  <dcterms:created xsi:type="dcterms:W3CDTF">2011-01-02T16:31:57Z</dcterms:created>
  <dcterms:modified xsi:type="dcterms:W3CDTF">2011-01-11T00:42:56Z</dcterms:modified>
</cp:coreProperties>
</file>